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6"/>
  </p:notesMasterIdLst>
  <p:handoutMasterIdLst>
    <p:handoutMasterId r:id="rId57"/>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2" r:id="rId17"/>
    <p:sldId id="278" r:id="rId18"/>
    <p:sldId id="280" r:id="rId19"/>
    <p:sldId id="281" r:id="rId20"/>
    <p:sldId id="282" r:id="rId21"/>
    <p:sldId id="283" r:id="rId22"/>
    <p:sldId id="385" r:id="rId23"/>
    <p:sldId id="386" r:id="rId24"/>
    <p:sldId id="387" r:id="rId25"/>
    <p:sldId id="388" r:id="rId26"/>
    <p:sldId id="397" r:id="rId27"/>
    <p:sldId id="390" r:id="rId28"/>
    <p:sldId id="391" r:id="rId29"/>
    <p:sldId id="392" r:id="rId30"/>
    <p:sldId id="393" r:id="rId31"/>
    <p:sldId id="394" r:id="rId32"/>
    <p:sldId id="395" r:id="rId33"/>
    <p:sldId id="396" r:id="rId34"/>
    <p:sldId id="398" r:id="rId35"/>
    <p:sldId id="399" r:id="rId36"/>
    <p:sldId id="400" r:id="rId37"/>
    <p:sldId id="401" r:id="rId38"/>
    <p:sldId id="402" r:id="rId39"/>
    <p:sldId id="403" r:id="rId40"/>
    <p:sldId id="404" r:id="rId41"/>
    <p:sldId id="405" r:id="rId42"/>
    <p:sldId id="406" r:id="rId43"/>
    <p:sldId id="407" r:id="rId44"/>
    <p:sldId id="412" r:id="rId45"/>
    <p:sldId id="413" r:id="rId46"/>
    <p:sldId id="408" r:id="rId47"/>
    <p:sldId id="409" r:id="rId48"/>
    <p:sldId id="410" r:id="rId49"/>
    <p:sldId id="414" r:id="rId50"/>
    <p:sldId id="415" r:id="rId51"/>
    <p:sldId id="416" r:id="rId52"/>
    <p:sldId id="417" r:id="rId53"/>
    <p:sldId id="418" r:id="rId54"/>
    <p:sldId id="421" r:id="rId55"/>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27491" autoAdjust="0"/>
  </p:normalViewPr>
  <p:slideViewPr>
    <p:cSldViewPr snapToGrid="0">
      <p:cViewPr varScale="1">
        <p:scale>
          <a:sx n="14" d="100"/>
          <a:sy n="14" d="100"/>
        </p:scale>
        <p:origin x="2184" y="3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1728"/>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29-03-2017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29-03-2017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 continuación mostraré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nos apoyó en la selección de la herramienta para la aplicación de data Discovery.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Quién o qué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de las </a:t>
            </a:r>
            <a:r>
              <a:rPr lang="es-ES" sz="1200" b="0" i="0" u="none" strike="noStrike" kern="1200" dirty="0">
                <a:solidFill>
                  <a:schemeClr val="tx1"/>
                </a:solidFill>
                <a:effectLst/>
                <a:latin typeface="+mn-lt"/>
                <a:ea typeface="+mn-ea"/>
                <a:cs typeface="+mn-cs"/>
                <a:hlinkClick r:id="rId3" tooltip="Tecnologías de la información"/>
              </a:rPr>
              <a:t>tecnologías de la información</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kern="1200" dirty="0">
                <a:solidFill>
                  <a:schemeClr val="tx1"/>
                </a:solidFill>
                <a:effectLst/>
                <a:latin typeface="+mn-lt"/>
                <a:ea typeface="+mn-ea"/>
                <a:cs typeface="+mn-cs"/>
              </a:rPr>
              <a:t>. </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incluye entre sus clientes a algunas de las más grandes empresas, agencias de gobierno, empresas tecnológicas y agencias de inversión. La empresa se concentra en la investigación.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y en este caso  nos muestra 4 </a:t>
            </a:r>
            <a:r>
              <a:rPr lang="es-PY" sz="1200" b="0" i="0" kern="1200" dirty="0" err="1">
                <a:solidFill>
                  <a:schemeClr val="tx1"/>
                </a:solidFill>
                <a:effectLst/>
                <a:latin typeface="+mn-lt"/>
                <a:ea typeface="+mn-ea"/>
                <a:cs typeface="+mn-cs"/>
              </a:rPr>
              <a:t>categorias</a:t>
            </a:r>
            <a:r>
              <a:rPr lang="es-PY" sz="1200" b="0" i="0" kern="1200" dirty="0">
                <a:solidFill>
                  <a:schemeClr val="tx1"/>
                </a:solidFill>
                <a:effectLst/>
                <a:latin typeface="+mn-lt"/>
                <a:ea typeface="+mn-ea"/>
                <a:cs typeface="+mn-cs"/>
              </a:rPr>
              <a:t> de proveedores de tecnología de BI.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Qué significa cada eje?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 y de esta manera lograr ser pioneros en un cierto segmento.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Entendimi</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Y o capacidad para ejecutar 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Daremos un ejemplo dónde se cumplen estas dos características.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sabemos, durante mucho tiempo office dominó el mercado hasta que apareció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introduciendo algunas características visionarias como la colaboración en línea. Además de esto su licencia de uso es abierta, o sea inicialmente no se paga.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no era necesaria ningún tipo de instalación, se accede directamente en la web, etc.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Esto mismo ha sucedido entre Nokia y Samsung.</a:t>
            </a:r>
            <a:br>
              <a:rPr lang="es-PY"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Vamos a definir los cuatros cuadrantes </a:t>
            </a: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 </a:t>
            </a:r>
          </a:p>
          <a:p>
            <a:pPr algn="l">
              <a:buFont typeface="Arial" panose="020B0604020202020204" pitchFamily="34" charset="0"/>
              <a:buChar char="•"/>
            </a:pPr>
            <a:r>
              <a:rPr lang="es-ES" b="0" i="0" dirty="0">
                <a:solidFill>
                  <a:srgbClr val="333333"/>
                </a:solidFill>
                <a:effectLst/>
                <a:latin typeface="Georgia" panose="02040502050405020303" pitchFamily="18" charset="0"/>
              </a:rPr>
              <a:t>Alcanzar este nivel es lo mas complicado ya que es necesario la</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b="0" i="0" dirty="0">
                <a:solidFill>
                  <a:srgbClr val="333333"/>
                </a:solidFill>
                <a:effectLst/>
                <a:latin typeface="Georgia" panose="02040502050405020303" pitchFamily="18" charset="0"/>
              </a:rPr>
              <a:t>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666408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17</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29-03-2017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29-03-2017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29-03-2017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29-03-2017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29-03-2017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29-03-2017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29-03-2017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29-03-2017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29-03-2017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29-03-2017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29-03-2017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29-03-2017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29-03-2017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29-03-2017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6" y="0"/>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2050"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49" y="1261872"/>
            <a:ext cx="6510528" cy="65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pic>
        <p:nvPicPr>
          <p:cNvPr id="1026" name="Picture 2" descr="https://cdnl.tblsft.com/sites/default/files/gartnerimg_assetpg_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613" y="1266825"/>
            <a:ext cx="61722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8711</Words>
  <Application>Microsoft Office PowerPoint</Application>
  <PresentationFormat>Custom</PresentationFormat>
  <Paragraphs>585</Paragraphs>
  <Slides>51</Slides>
  <Notes>47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51</vt:i4>
      </vt:variant>
    </vt:vector>
  </HeadingPairs>
  <TitlesOfParts>
    <vt:vector size="75"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2017-03-29T23:23:31Z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